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3" r:id="rId14"/>
    <p:sldId id="275" r:id="rId15"/>
    <p:sldId id="279" r:id="rId16"/>
    <p:sldId id="274" r:id="rId17"/>
    <p:sldId id="272" r:id="rId18"/>
    <p:sldId id="280" r:id="rId19"/>
    <p:sldId id="281" r:id="rId20"/>
    <p:sldId id="283" r:id="rId21"/>
    <p:sldId id="268" r:id="rId22"/>
    <p:sldId id="269" r:id="rId23"/>
    <p:sldId id="27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0.135335589834951"/>
          <c:y val="0.20483784927844226"/>
          <c:w val="0.83214298452671542"/>
          <c:h val="0.63573535827361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อัตราป่วยเบาหวานต่อแสนประชากร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Sheet1!$B$2:$F$2</c:f>
              <c:numCache>
                <c:formatCode>General</c:formatCode>
                <c:ptCount val="5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1032.5</c:v>
                </c:pt>
                <c:pt idx="1">
                  <c:v>1233.46</c:v>
                </c:pt>
                <c:pt idx="2">
                  <c:v>1292.79</c:v>
                </c:pt>
                <c:pt idx="3">
                  <c:v>1344.95</c:v>
                </c:pt>
                <c:pt idx="4">
                  <c:v>1439.04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DC-43FC-ADEB-FFE569CEE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0172880"/>
        <c:axId val="1800174960"/>
      </c:barChart>
      <c:catAx>
        <c:axId val="180017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800174960"/>
        <c:crosses val="autoZero"/>
        <c:auto val="1"/>
        <c:lblAlgn val="ctr"/>
        <c:lblOffset val="100"/>
        <c:noMultiLvlLbl val="0"/>
      </c:catAx>
      <c:valAx>
        <c:axId val="180017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80017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b="1" dirty="0"/>
              <a:t>อัตราชุกผู้ป่วยเบาหวาน (ร้อยละ)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Sheet1!$A$24</c:f>
              <c:strCache>
                <c:ptCount val="1"/>
                <c:pt idx="0">
                  <c:v>อัตราชุกผู้ป่วยเบาหวาน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Sheet1!$B$23:$D$23</c:f>
              <c:numCache>
                <c:formatCode>General</c:formatCode>
                <c:ptCount val="3"/>
                <c:pt idx="0">
                  <c:v>2552</c:v>
                </c:pt>
                <c:pt idx="1">
                  <c:v>2557</c:v>
                </c:pt>
                <c:pt idx="2">
                  <c:v>2562</c:v>
                </c:pt>
              </c:numCache>
            </c:numRef>
          </c:cat>
          <c:val>
            <c:numRef>
              <c:f>Sheet1!$B$24:$D$24</c:f>
              <c:numCache>
                <c:formatCode>General</c:formatCode>
                <c:ptCount val="3"/>
                <c:pt idx="0">
                  <c:v>6.9</c:v>
                </c:pt>
                <c:pt idx="1">
                  <c:v>8.9</c:v>
                </c:pt>
                <c:pt idx="2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A-4A3F-9A33-702160524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6345200"/>
        <c:axId val="1926344784"/>
      </c:barChart>
      <c:catAx>
        <c:axId val="192634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926344784"/>
        <c:crosses val="autoZero"/>
        <c:auto val="1"/>
        <c:lblAlgn val="ctr"/>
        <c:lblOffset val="100"/>
        <c:noMultiLvlLbl val="0"/>
      </c:catAx>
      <c:valAx>
        <c:axId val="192634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92634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b="1" dirty="0"/>
              <a:t>อัตราชุกผู้ป่วยเบาหวาน (ร้อยละ)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Sheet1!$A$39</c:f>
              <c:strCache>
                <c:ptCount val="1"/>
                <c:pt idx="0">
                  <c:v>อัตราชุกผู้ป่วยเบาหวาน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Sheet1!$B$38:$D$38</c:f>
              <c:numCache>
                <c:formatCode>General</c:formatCode>
                <c:ptCount val="3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</c:numCache>
            </c:numRef>
          </c:cat>
          <c:val>
            <c:numRef>
              <c:f>Sheet1!$B$39:$D$39</c:f>
              <c:numCache>
                <c:formatCode>General</c:formatCode>
                <c:ptCount val="3"/>
                <c:pt idx="0">
                  <c:v>5.2</c:v>
                </c:pt>
                <c:pt idx="1">
                  <c:v>5.5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7B-4136-A813-F6E7A178C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0605200"/>
        <c:axId val="1810605616"/>
      </c:barChart>
      <c:catAx>
        <c:axId val="181060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810605616"/>
        <c:crosses val="autoZero"/>
        <c:auto val="1"/>
        <c:lblAlgn val="ctr"/>
        <c:lblOffset val="100"/>
        <c:noMultiLvlLbl val="0"/>
      </c:catAx>
      <c:valAx>
        <c:axId val="181060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81060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dirty="0"/>
              <a:t>อัตราป่วยเบาหวานรายใหม่</a:t>
            </a:r>
          </a:p>
          <a:p>
            <a:pPr>
              <a:defRPr b="1"/>
            </a:pPr>
            <a:r>
              <a:rPr lang="th-TH" dirty="0"/>
              <a:t>ต่อแสนประชากร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0.18405555555555553"/>
          <c:y val="0.26270851560221642"/>
          <c:w val="0.79927777777777775"/>
          <c:h val="0.50812481773111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Sheet1!$A$61</c:f>
              <c:strCache>
                <c:ptCount val="1"/>
                <c:pt idx="0">
                  <c:v>อัตราป่วยรายใหม่ต่อแสนประชากร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Sheet1!$B$60:$D$60</c:f>
              <c:numCache>
                <c:formatCode>General</c:formatCode>
                <c:ptCount val="3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</c:numCache>
            </c:numRef>
          </c:cat>
          <c:val>
            <c:numRef>
              <c:f>Sheet1!$B$61:$D$61</c:f>
              <c:numCache>
                <c:formatCode>General</c:formatCode>
                <c:ptCount val="3"/>
                <c:pt idx="0">
                  <c:v>539.64</c:v>
                </c:pt>
                <c:pt idx="1">
                  <c:v>557.11</c:v>
                </c:pt>
                <c:pt idx="2">
                  <c:v>727.72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5-44FB-925E-C19DC2EBF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5826832"/>
        <c:axId val="1925823504"/>
      </c:barChart>
      <c:catAx>
        <c:axId val="192582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925823504"/>
        <c:crosses val="autoZero"/>
        <c:auto val="1"/>
        <c:lblAlgn val="ctr"/>
        <c:lblOffset val="100"/>
        <c:noMultiLvlLbl val="0"/>
      </c:catAx>
      <c:valAx>
        <c:axId val="192582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92582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Sheet1!$A$86</c:f>
              <c:strCache>
                <c:ptCount val="1"/>
                <c:pt idx="0">
                  <c:v>ร้อยละผู้ป่วยเบาหวานที่ควบคุมได้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Sheet1!$B$85:$D$85</c:f>
              <c:numCache>
                <c:formatCode>General</c:formatCode>
                <c:ptCount val="3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</c:numCache>
            </c:numRef>
          </c:cat>
          <c:val>
            <c:numRef>
              <c:f>Sheet1!$B$86:$D$86</c:f>
              <c:numCache>
                <c:formatCode>General</c:formatCode>
                <c:ptCount val="3"/>
                <c:pt idx="0">
                  <c:v>27.74</c:v>
                </c:pt>
                <c:pt idx="1">
                  <c:v>46.11</c:v>
                </c:pt>
                <c:pt idx="2">
                  <c:v>24.54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BE-4EE2-8C86-9EC25F634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9179440"/>
        <c:axId val="1929176944"/>
      </c:barChart>
      <c:catAx>
        <c:axId val="192917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929176944"/>
        <c:crosses val="autoZero"/>
        <c:auto val="1"/>
        <c:lblAlgn val="ctr"/>
        <c:lblOffset val="100"/>
        <c:noMultiLvlLbl val="0"/>
      </c:catAx>
      <c:valAx>
        <c:axId val="192917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92917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Sheet1!$A$94</c:f>
              <c:strCache>
                <c:ptCount val="1"/>
                <c:pt idx="0">
                  <c:v>ร้อยละผู้ป่วยเบาหวานมีภาวะ CKD รายใหม่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Sheet1!$B$93:$D$93</c:f>
              <c:numCache>
                <c:formatCode>General</c:formatCode>
                <c:ptCount val="3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</c:numCache>
            </c:numRef>
          </c:cat>
          <c:val>
            <c:numRef>
              <c:f>Sheet1!$B$94:$D$94</c:f>
              <c:numCache>
                <c:formatCode>General</c:formatCode>
                <c:ptCount val="3"/>
                <c:pt idx="0">
                  <c:v>9.7899999999999991</c:v>
                </c:pt>
                <c:pt idx="1">
                  <c:v>7.86</c:v>
                </c:pt>
                <c:pt idx="2" formatCode="0.00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A-465F-9588-DCFD63A37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2503872"/>
        <c:axId val="1802504288"/>
      </c:barChart>
      <c:catAx>
        <c:axId val="180250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802504288"/>
        <c:crosses val="autoZero"/>
        <c:auto val="1"/>
        <c:lblAlgn val="ctr"/>
        <c:lblOffset val="100"/>
        <c:noMultiLvlLbl val="0"/>
      </c:catAx>
      <c:valAx>
        <c:axId val="180250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80250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BFAB-715E-42FF-9148-7CA48DC1C19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7043-7DE6-4035-98C4-E7B3293C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1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BFAB-715E-42FF-9148-7CA48DC1C19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7043-7DE6-4035-98C4-E7B3293C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2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BFAB-715E-42FF-9148-7CA48DC1C19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7043-7DE6-4035-98C4-E7B3293C1E6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07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BFAB-715E-42FF-9148-7CA48DC1C19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7043-7DE6-4035-98C4-E7B3293C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5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BFAB-715E-42FF-9148-7CA48DC1C19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7043-7DE6-4035-98C4-E7B3293C1E6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1707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BFAB-715E-42FF-9148-7CA48DC1C19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7043-7DE6-4035-98C4-E7B3293C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BFAB-715E-42FF-9148-7CA48DC1C19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7043-7DE6-4035-98C4-E7B3293C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75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BFAB-715E-42FF-9148-7CA48DC1C19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7043-7DE6-4035-98C4-E7B3293C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2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BFAB-715E-42FF-9148-7CA48DC1C19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7043-7DE6-4035-98C4-E7B3293C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3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BFAB-715E-42FF-9148-7CA48DC1C19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7043-7DE6-4035-98C4-E7B3293C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2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BFAB-715E-42FF-9148-7CA48DC1C19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7043-7DE6-4035-98C4-E7B3293C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2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BFAB-715E-42FF-9148-7CA48DC1C19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7043-7DE6-4035-98C4-E7B3293C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4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BFAB-715E-42FF-9148-7CA48DC1C19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7043-7DE6-4035-98C4-E7B3293C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5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BFAB-715E-42FF-9148-7CA48DC1C19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7043-7DE6-4035-98C4-E7B3293C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2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BFAB-715E-42FF-9148-7CA48DC1C19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7043-7DE6-4035-98C4-E7B3293C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8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BFAB-715E-42FF-9148-7CA48DC1C19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7043-7DE6-4035-98C4-E7B3293C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6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5BFAB-715E-42FF-9148-7CA48DC1C19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6987043-7DE6-4035-98C4-E7B3293C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2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A1FDB13-E0C6-42EA-9A36-6E02B1AD9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2959" y="648070"/>
            <a:ext cx="11614132" cy="4270160"/>
          </a:xfrm>
        </p:spPr>
        <p:txBody>
          <a:bodyPr/>
          <a:lstStyle/>
          <a:p>
            <a:pPr marL="990600" indent="-990600" algn="ctr">
              <a:lnSpc>
                <a:spcPct val="115000"/>
              </a:lnSpc>
              <a:spcAft>
                <a:spcPts val="800"/>
              </a:spcAft>
            </a:pPr>
            <a:r>
              <a:rPr lang="th-TH" sz="3200" b="1" spc="-4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การพัฒนาโปรแกรมส่งเสริมพฤติกรรมดูแลตนเองโดยการมีส่วนร่วมของชุมชน เพื่อควบคุมน้ำตาล</a:t>
            </a:r>
            <a:br>
              <a:rPr lang="th-TH" sz="3200" b="1" spc="-4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200" b="1" spc="-4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ผู้ป่วยเบาหวาน</a:t>
            </a:r>
            <a:r>
              <a:rPr lang="en-US" sz="3200" b="1" spc="-4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b="1" spc="-4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</a:t>
            </a:r>
            <a:r>
              <a:rPr lang="th-TH" sz="3200" b="1" spc="-4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รงพยาบาลหนองหาน </a:t>
            </a:r>
            <a:r>
              <a:rPr lang="th-TH" sz="3200" b="1" spc="-4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จ.อุดรธานี</a:t>
            </a:r>
            <a:br>
              <a:rPr lang="en-US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200" spc="-3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Development of a health promotion behavior program with community</a:t>
            </a:r>
            <a:r>
              <a:rPr lang="th-TH" sz="3200" spc="-3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200" spc="-3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participation for uncontrolled diabetic patients </a:t>
            </a:r>
            <a:r>
              <a:rPr lang="en-US" sz="3200" spc="-30" dirty="0" err="1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Nonghan</a:t>
            </a:r>
            <a:r>
              <a:rPr lang="en-US" sz="3200" spc="-3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Hospital</a:t>
            </a:r>
            <a:br>
              <a:rPr lang="th-TH" sz="3200" spc="-3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3200" spc="-30" dirty="0" err="1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Amphur</a:t>
            </a:r>
            <a:r>
              <a:rPr lang="en-US" sz="3200" spc="-3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200" spc="-30" dirty="0" err="1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Nonghan</a:t>
            </a:r>
            <a:r>
              <a:rPr lang="en-US" sz="3200" spc="-3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200" spc="-30" dirty="0" err="1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Udonthani</a:t>
            </a:r>
            <a:r>
              <a:rPr lang="en-US" sz="3200" spc="-3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3200" spc="-3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br>
              <a:rPr lang="en-US" sz="32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A424660-5A11-4DE1-9CA2-C4357A045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3295" y="5235351"/>
            <a:ext cx="9936249" cy="1096899"/>
          </a:xfrm>
        </p:spPr>
        <p:txBody>
          <a:bodyPr>
            <a:noAutofit/>
          </a:bodyPr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วลัยพร รุ่งเรือง                นางรจนาวรวิทย์ศรางกูร</a:t>
            </a:r>
          </a:p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พยาบาลวิชาชีพ ชำนาญการ   พยาบาลวิชาชีพชำนาญการพิเศษ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6692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946F9E-F632-4F34-9629-60714A60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628841" cy="1320800"/>
          </a:xfrm>
        </p:spPr>
        <p:txBody>
          <a:bodyPr/>
          <a:lstStyle/>
          <a:p>
            <a:r>
              <a:rPr lang="th-TH" sz="36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วิธีดำเนินการวิจัย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ADE6960-9F4D-4496-8974-A3FE5B21B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6" y="1545763"/>
            <a:ext cx="10628841" cy="4264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ระยะที่ </a:t>
            </a:r>
            <a:r>
              <a:rPr lang="en-US" sz="2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en-US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ศึกษาประสิทธิผลของโปรแกรมฯ ประกอบด้วย 2 ขั้นตอน คือ</a:t>
            </a:r>
          </a:p>
          <a:p>
            <a:pPr marL="0" indent="0">
              <a:buNone/>
            </a:pPr>
            <a:endParaRPr lang="th-TH" sz="2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3.1 การทดลองใช้โปรแกรมฯ </a:t>
            </a:r>
            <a:r>
              <a:rPr lang="en-US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2800" spc="-4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ผู้วิจัยใช้การศึกษาเชิงกึ่งทดลอง</a:t>
            </a: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(</a:t>
            </a:r>
            <a:r>
              <a:rPr lang="en-US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Quasi Experimental Research) </a:t>
            </a: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แบบกลุ่มเดียววัดก่อน–หลัง </a:t>
            </a:r>
            <a:r>
              <a:rPr lang="th-TH" sz="2800" dirty="0">
                <a:solidFill>
                  <a:srgbClr val="252525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จำนวนกลุ่มตัวอย่าง 35 ราย</a:t>
            </a:r>
          </a:p>
          <a:p>
            <a:pPr marL="0" indent="0">
              <a:buNone/>
            </a:pPr>
            <a:endParaRPr lang="en-US" sz="2800" dirty="0">
              <a:solidFill>
                <a:srgbClr val="252525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3.2 </a:t>
            </a:r>
            <a:r>
              <a:rPr lang="en-US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ประเมินผลการใช้โปรแกรมฯ </a:t>
            </a:r>
            <a:r>
              <a:rPr lang="en-US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พฤติกรรมสุขภาพ 5 ด้าน และค่าน้ำตาลสะสม</a:t>
            </a:r>
            <a:endParaRPr lang="en-US" sz="28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dirty="0">
              <a:solidFill>
                <a:srgbClr val="252525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1868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D636FEA-E364-4296-9510-9DE64147C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9" y="133350"/>
            <a:ext cx="8847666" cy="755650"/>
          </a:xfrm>
        </p:spPr>
        <p:txBody>
          <a:bodyPr/>
          <a:lstStyle/>
          <a:p>
            <a:r>
              <a:rPr lang="th-TH" sz="36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เครื่องมือที่ใช้ในการทดลอง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1C6F589-8D70-4F30-B62C-EDF973AE3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59" y="755650"/>
            <a:ext cx="11743266" cy="5835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โปรแกรมส่งเสริมพฤติกรรมดูแลตนเองโดยการมีส่วนร่วมของชุมชน เพื่อควบคุมน้ำตาลผู้ป่วยเบาหวาน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โรงพยาบาลหนองหาน อำเภอหนองหาน จ.อุดรธานี (</a:t>
            </a:r>
            <a:r>
              <a:rPr lang="en-US" sz="2800" b="1" dirty="0" err="1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Nonghan</a:t>
            </a:r>
            <a:r>
              <a:rPr lang="en-US" sz="2800" b="1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Model) </a:t>
            </a: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ประกอบด้วย กิจกรรมทั้งหมด </a:t>
            </a:r>
            <a:r>
              <a:rPr lang="en-US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 </a:t>
            </a: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กิจกรรม </a:t>
            </a:r>
          </a:p>
          <a:p>
            <a:pPr marL="0" indent="0">
              <a:buNone/>
            </a:pP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ระยะเวลา </a:t>
            </a:r>
            <a:r>
              <a:rPr lang="en-US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16 </a:t>
            </a: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สัปดาห์</a:t>
            </a:r>
            <a:endParaRPr lang="en-US" sz="2800" dirty="0">
              <a:solidFill>
                <a:srgbClr val="252525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0" algn="thaiDist">
              <a:spcAft>
                <a:spcPts val="800"/>
              </a:spcAft>
              <a:buNone/>
            </a:pP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กิจกรรมครั้งที่ 1 การเข้าถึงข้อมูลสุขภาพและการตั้งเป้าหมาย</a:t>
            </a:r>
            <a:endParaRPr lang="en-US" sz="2800" dirty="0">
              <a:solidFill>
                <a:srgbClr val="252525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0" algn="thaiDist">
              <a:spcAft>
                <a:spcPts val="800"/>
              </a:spcAft>
              <a:buNone/>
            </a:pP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กิจกรรมครั้งที่ 2 การจัดการตนเอง</a:t>
            </a:r>
            <a:endParaRPr lang="en-US" sz="2800" dirty="0">
              <a:solidFill>
                <a:srgbClr val="252525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0" algn="thaiDist">
              <a:spcAft>
                <a:spcPts val="800"/>
              </a:spcAft>
              <a:buNone/>
            </a:pP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กิจกรรมครั้งที่ 3 ประเมินผลการจัดการตนเอง</a:t>
            </a:r>
            <a:endParaRPr lang="en-US" sz="2800" dirty="0">
              <a:solidFill>
                <a:srgbClr val="252525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0" algn="thaiDist">
              <a:spcAft>
                <a:spcPts val="800"/>
              </a:spcAft>
              <a:buNone/>
            </a:pP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กิจกรรมครั้งที่ 4 การตัดสินใจเกี่ยวกับสภาวะสุขภาพและการเลือกปฏิบัติที่ถูกต้อง</a:t>
            </a:r>
            <a:endParaRPr lang="en-US" sz="2800" dirty="0">
              <a:solidFill>
                <a:srgbClr val="252525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0" algn="thaiDist">
              <a:spcAft>
                <a:spcPts val="800"/>
              </a:spcAft>
              <a:buNone/>
            </a:pP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กิจกรรมครั้งที่ 5 การรู้เท่าทันสื่อด้านสุขภาพ</a:t>
            </a:r>
            <a:endParaRPr lang="en-US" sz="2800" dirty="0">
              <a:solidFill>
                <a:srgbClr val="252525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0" algn="thaiDist">
              <a:spcAft>
                <a:spcPts val="800"/>
              </a:spcAft>
              <a:buNone/>
            </a:pP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กิจกรรมครั้งที่ 6 การจัดการตนเองเพื่อลดความเสี่ยงต่อโรคแทรกซ้อน</a:t>
            </a:r>
            <a:endParaRPr lang="en-US" sz="2800" dirty="0">
              <a:solidFill>
                <a:srgbClr val="252525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0" algn="thaiDist">
              <a:spcAft>
                <a:spcPts val="800"/>
              </a:spcAft>
              <a:buNone/>
            </a:pP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กิจกรรมครั้งที่ 7 กิจกรรม </a:t>
            </a:r>
            <a:r>
              <a:rPr lang="en-US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Family Care Team</a:t>
            </a:r>
          </a:p>
          <a:p>
            <a:pPr marL="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652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AD9DA19-5F01-4CD1-BAAD-EC2CB6DFD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เครื่องมือที่ใช้ในการเก็บรวบรวมข้อมูล</a:t>
            </a:r>
            <a:r>
              <a:rPr lang="th-TH" sz="36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br>
              <a:rPr lang="en-US" dirty="0">
                <a:solidFill>
                  <a:srgbClr val="252525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C738758-B359-402F-8640-7DDFC02FE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579564"/>
            <a:ext cx="10809816" cy="4364036"/>
          </a:xfrm>
        </p:spPr>
        <p:txBody>
          <a:bodyPr>
            <a:normAutofit/>
          </a:bodyPr>
          <a:lstStyle/>
          <a:p>
            <a:pPr indent="0" algn="thaiDist">
              <a:lnSpc>
                <a:spcPct val="115000"/>
              </a:lnSpc>
              <a:spcAft>
                <a:spcPts val="800"/>
              </a:spcAft>
              <a:buNone/>
            </a:pP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เครื่องมือที่ใช้เป็นแบบสอบถามที่ผู้วิจัยสร้างขึ้น โดยศึกษาเอกสารแนวคิดทฤษฎีที่เกี่ยวกับการจัดการตนเอง ตามหลักการ </a:t>
            </a:r>
            <a:r>
              <a:rPr lang="en-US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อ.</a:t>
            </a:r>
            <a:r>
              <a:rPr lang="en-US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ส.ของกรมอนามัย กระทรวงสาธารณสุข แบ่งออกเป็น</a:t>
            </a:r>
            <a:r>
              <a:rPr lang="en-US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3 </a:t>
            </a: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ส่วน ดังนี้ </a:t>
            </a:r>
            <a:endParaRPr lang="en-US" sz="2800" dirty="0">
              <a:solidFill>
                <a:srgbClr val="252525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0" algn="thaiDist">
              <a:lnSpc>
                <a:spcPct val="115000"/>
              </a:lnSpc>
              <a:spcAft>
                <a:spcPts val="800"/>
              </a:spcAft>
              <a:buNone/>
            </a:pP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ส่วนที่ </a:t>
            </a:r>
            <a:r>
              <a:rPr lang="en-US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ข้อมูลทั่วไป จำนวน </a:t>
            </a:r>
            <a:r>
              <a:rPr lang="en-US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9 </a:t>
            </a: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 ได้แก่ อายุ เพศ สถานภาพ การศึกษา อาชีพ รายได้ การรักษาโรคเบาหวาน ระยะเวลาการเจ็บป่วยและกรรมพันธุ์จากญาติสายตรงที่ป่วยเป็นโรคเบาหวาน</a:t>
            </a:r>
            <a:endParaRPr lang="en-US" sz="2800" dirty="0">
              <a:solidFill>
                <a:srgbClr val="252525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0" algn="thaiDist">
              <a:lnSpc>
                <a:spcPct val="115000"/>
              </a:lnSpc>
              <a:spcAft>
                <a:spcPts val="800"/>
              </a:spcAft>
              <a:buNone/>
            </a:pP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ส่วนที่ </a:t>
            </a:r>
            <a:r>
              <a:rPr lang="en-US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 </a:t>
            </a: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ข้อมูลเกี่ยวกับพฤติกรรมการจัดการตนเอง จำนวน </a:t>
            </a:r>
            <a:r>
              <a:rPr lang="en-US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47 </a:t>
            </a: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 ลักษณะข้อคำถามเป็น </a:t>
            </a:r>
            <a:r>
              <a:rPr lang="en-US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rating scale</a:t>
            </a:r>
          </a:p>
          <a:p>
            <a:pPr marL="0" indent="0">
              <a:buNone/>
            </a:pPr>
            <a:r>
              <a:rPr lang="en-US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</a:t>
            </a: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ส่วนที่ </a:t>
            </a:r>
            <a:r>
              <a:rPr lang="en-US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 </a:t>
            </a: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คู่มือ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จัดการสุขภาพ ประกอบด้วย ตัวอย่างเมนูอาหาร ตารางบันทึกค่าน้ำตาล </a:t>
            </a: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ค่าระดับน้ำตาลสะสม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8377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1E65AD4-78DC-4064-AC57-250CD955A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1" y="213645"/>
            <a:ext cx="5324474" cy="643071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032AE578-E934-4907-8BEC-B391D2679021}"/>
              </a:ext>
            </a:extLst>
          </p:cNvPr>
          <p:cNvSpPr/>
          <p:nvPr/>
        </p:nvSpPr>
        <p:spPr>
          <a:xfrm>
            <a:off x="1020783" y="3091160"/>
            <a:ext cx="39226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คู่มือจัดการสุขภาพ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77757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>
            <a:extLst>
              <a:ext uri="{FF2B5EF4-FFF2-40B4-BE49-F238E27FC236}">
                <a16:creationId xmlns:a16="http://schemas.microsoft.com/office/drawing/2014/main" id="{85B7666D-A71D-D16A-7C4A-8A2895138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074" y="309340"/>
            <a:ext cx="10270129" cy="1001392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ข้าวต้มปลากะพง 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+ </a:t>
            </a:r>
            <a:r>
              <a:rPr lang="th-TH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นมจืด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+</a:t>
            </a:r>
            <a:r>
              <a:rPr lang="th-TH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ส้ม 1 ผล </a:t>
            </a:r>
          </a:p>
        </p:txBody>
      </p:sp>
      <p:pic>
        <p:nvPicPr>
          <p:cNvPr id="7" name="รูปภาพ 7">
            <a:extLst>
              <a:ext uri="{FF2B5EF4-FFF2-40B4-BE49-F238E27FC236}">
                <a16:creationId xmlns:a16="http://schemas.microsoft.com/office/drawing/2014/main" id="{DC39AC24-1D0E-E8C8-1156-8727A5CDC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20" y="0"/>
            <a:ext cx="6368288" cy="6366379"/>
          </a:xfrm>
          <a:prstGeom prst="rect">
            <a:avLst/>
          </a:prstGeom>
        </p:spPr>
      </p:pic>
      <p:pic>
        <p:nvPicPr>
          <p:cNvPr id="9" name="รูปภาพ 9">
            <a:extLst>
              <a:ext uri="{FF2B5EF4-FFF2-40B4-BE49-F238E27FC236}">
                <a16:creationId xmlns:a16="http://schemas.microsoft.com/office/drawing/2014/main" id="{96F28C14-51AE-F757-FEF4-A303F31C1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95" y="2922530"/>
            <a:ext cx="5361150" cy="3570345"/>
          </a:xfrm>
          <a:prstGeom prst="rect">
            <a:avLst/>
          </a:prstGeom>
        </p:spPr>
      </p:pic>
      <p:pic>
        <p:nvPicPr>
          <p:cNvPr id="8" name="รูปภาพ 8">
            <a:extLst>
              <a:ext uri="{FF2B5EF4-FFF2-40B4-BE49-F238E27FC236}">
                <a16:creationId xmlns:a16="http://schemas.microsoft.com/office/drawing/2014/main" id="{768FF8BB-58FF-2329-FD0D-102901DF1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438" y="1874517"/>
            <a:ext cx="5519052" cy="3672751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7F59A78-AD99-D360-CFDE-C5F1ED73D1D7}"/>
              </a:ext>
            </a:extLst>
          </p:cNvPr>
          <p:cNvSpPr txBox="1"/>
          <p:nvPr/>
        </p:nvSpPr>
        <p:spPr>
          <a:xfrm>
            <a:off x="1963290" y="3614016"/>
            <a:ext cx="131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dirty="0">
                <a:highlight>
                  <a:srgbClr val="FFFF00"/>
                </a:highlight>
                <a:latin typeface="FC Muffin" panose="02000000000000000000" pitchFamily="2" charset="0"/>
                <a:cs typeface="FC Muffin" panose="02000000000000000000" pitchFamily="2" charset="0"/>
              </a:rPr>
              <a:t>ไขมันต่ำ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500F36E-89FF-2ED7-7484-8D3BCE987718}"/>
              </a:ext>
            </a:extLst>
          </p:cNvPr>
          <p:cNvSpPr txBox="1"/>
          <p:nvPr/>
        </p:nvSpPr>
        <p:spPr>
          <a:xfrm>
            <a:off x="5723107" y="1995292"/>
            <a:ext cx="332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dirty="0">
                <a:highlight>
                  <a:srgbClr val="FFFF00"/>
                </a:highlight>
                <a:latin typeface="FC Muffin" panose="02000000000000000000" pitchFamily="2" charset="0"/>
                <a:cs typeface="FC Muffin" panose="02000000000000000000" pitchFamily="2" charset="0"/>
              </a:rPr>
              <a:t>ลดอาการซึมเศร้า โอเมก้า 3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FAE0990E-030E-4ECB-CCAE-A0E4BCDE22CC}"/>
              </a:ext>
            </a:extLst>
          </p:cNvPr>
          <p:cNvSpPr txBox="1"/>
          <p:nvPr/>
        </p:nvSpPr>
        <p:spPr>
          <a:xfrm>
            <a:off x="8350270" y="4211618"/>
            <a:ext cx="3580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i="0" u="none" strike="noStrike">
                <a:effectLst/>
                <a:highlight>
                  <a:srgbClr val="FFFF00"/>
                </a:highlight>
                <a:latin typeface="FC Muffin" panose="02000000000000000000" pitchFamily="2" charset="0"/>
                <a:cs typeface="FC Muffin" panose="02000000000000000000" pitchFamily="2" charset="0"/>
              </a:rPr>
              <a:t>ปรับสมดุลระดับน้ำตาลในเลือด</a:t>
            </a:r>
          </a:p>
        </p:txBody>
      </p:sp>
    </p:spTree>
    <p:extLst>
      <p:ext uri="{BB962C8B-B14F-4D97-AF65-F5344CB8AC3E}">
        <p14:creationId xmlns:p14="http://schemas.microsoft.com/office/powerpoint/2010/main" val="2360311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CBD13AC-255D-BB02-952B-D452E3A1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29" y="105705"/>
            <a:ext cx="10358162" cy="98923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ต้มยำไก่+ข้าวกล้อง1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/2</a:t>
            </a:r>
            <a:r>
              <a:rPr lang="th-TH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ทัพพี+กล้วย1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/2</a:t>
            </a:r>
            <a:r>
              <a:rPr lang="th-TH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ผล</a:t>
            </a:r>
          </a:p>
        </p:txBody>
      </p:sp>
      <p:pic>
        <p:nvPicPr>
          <p:cNvPr id="4" name="รูปภาพ 4">
            <a:extLst>
              <a:ext uri="{FF2B5EF4-FFF2-40B4-BE49-F238E27FC236}">
                <a16:creationId xmlns:a16="http://schemas.microsoft.com/office/drawing/2014/main" id="{7CCCFDC9-9B1F-B8BE-0D1E-8DC5B5DCA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52" y="1362709"/>
            <a:ext cx="5686468" cy="4747246"/>
          </a:xfrm>
          <a:prstGeom prst="rect">
            <a:avLst/>
          </a:prstGeom>
          <a:effectLst>
            <a:outerShdw blurRad="50800" dist="762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3FA348E0-6C88-90FE-B953-A58AAA670D0E}"/>
              </a:ext>
            </a:extLst>
          </p:cNvPr>
          <p:cNvSpPr txBox="1"/>
          <p:nvPr/>
        </p:nvSpPr>
        <p:spPr>
          <a:xfrm>
            <a:off x="4518887" y="5315303"/>
            <a:ext cx="3809597" cy="1077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th-TH" sz="3200" dirty="0">
                <a:latin typeface="FC Muffin" panose="02000000000000000000" pitchFamily="2" charset="0"/>
                <a:cs typeface="FC Muffin" panose="02000000000000000000" pitchFamily="2" charset="0"/>
              </a:rPr>
              <a:t>เสริมสร้าง ภูมิคุ้มกันให้ร่างกายด้วยเครื่องเทศไทย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7376441-070E-4919-6114-10195AE14B34}"/>
              </a:ext>
            </a:extLst>
          </p:cNvPr>
          <p:cNvSpPr txBox="1"/>
          <p:nvPr/>
        </p:nvSpPr>
        <p:spPr>
          <a:xfrm>
            <a:off x="4996455" y="1279774"/>
            <a:ext cx="473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400" dirty="0">
                <a:latin typeface="FC Muffin" panose="02000000000000000000" pitchFamily="2" charset="0"/>
                <a:cs typeface="FC Muffin" panose="02000000000000000000" pitchFamily="2" charset="0"/>
              </a:rPr>
              <a:t>ต้มยำไก่ 1 ถ้วย ให้แคลอรี่ </a:t>
            </a:r>
            <a:r>
              <a:rPr lang="en-US" sz="2400" dirty="0">
                <a:latin typeface="FC Muffin" panose="02000000000000000000" pitchFamily="2" charset="0"/>
                <a:cs typeface="FC Muffin" panose="02000000000000000000" pitchFamily="2" charset="0"/>
              </a:rPr>
              <a:t>= 60 </a:t>
            </a:r>
            <a:r>
              <a:rPr lang="th-TH" sz="2400" dirty="0">
                <a:latin typeface="FC Muffin" panose="02000000000000000000" pitchFamily="2" charset="0"/>
                <a:cs typeface="FC Muffin" panose="02000000000000000000" pitchFamily="2" charset="0"/>
              </a:rPr>
              <a:t>กิโลแคลอรี่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82078C3-260E-5CE2-98A0-67430FC34A76}"/>
              </a:ext>
            </a:extLst>
          </p:cNvPr>
          <p:cNvSpPr txBox="1"/>
          <p:nvPr/>
        </p:nvSpPr>
        <p:spPr>
          <a:xfrm>
            <a:off x="9380180" y="2382434"/>
            <a:ext cx="1828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th-TH" sz="3200" dirty="0">
                <a:latin typeface="FC Muffin" panose="02000000000000000000" pitchFamily="2" charset="0"/>
                <a:cs typeface="FC Muffin" panose="02000000000000000000" pitchFamily="2" charset="0"/>
              </a:rPr>
              <a:t>กล้วย1</a:t>
            </a:r>
            <a:r>
              <a:rPr lang="en-US" sz="3200" dirty="0">
                <a:latin typeface="FC Muffin" panose="02000000000000000000" pitchFamily="2" charset="0"/>
                <a:cs typeface="FC Muffin" panose="02000000000000000000" pitchFamily="2" charset="0"/>
              </a:rPr>
              <a:t>/2 </a:t>
            </a:r>
            <a:r>
              <a:rPr lang="th-TH" sz="3200" dirty="0">
                <a:latin typeface="FC Muffin" panose="02000000000000000000" pitchFamily="2" charset="0"/>
                <a:cs typeface="FC Muffin" panose="02000000000000000000" pitchFamily="2" charset="0"/>
              </a:rPr>
              <a:t>ผล</a:t>
            </a:r>
          </a:p>
        </p:txBody>
      </p:sp>
      <p:cxnSp>
        <p:nvCxnSpPr>
          <p:cNvPr id="8" name="ตัวเชื่อมต่อ: โค้ง 7">
            <a:extLst>
              <a:ext uri="{FF2B5EF4-FFF2-40B4-BE49-F238E27FC236}">
                <a16:creationId xmlns:a16="http://schemas.microsoft.com/office/drawing/2014/main" id="{402B8182-893D-637D-FC93-6F39DBA601B5}"/>
              </a:ext>
            </a:extLst>
          </p:cNvPr>
          <p:cNvCxnSpPr>
            <a:cxnSpLocks/>
          </p:cNvCxnSpPr>
          <p:nvPr/>
        </p:nvCxnSpPr>
        <p:spPr>
          <a:xfrm rot="5400000">
            <a:off x="9440539" y="3065282"/>
            <a:ext cx="1061830" cy="98914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09F336FE-EF05-B019-D719-D3E54B06C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892">
            <a:off x="8217248" y="3274294"/>
            <a:ext cx="3508412" cy="2806729"/>
          </a:xfrm>
          <a:prstGeom prst="rect">
            <a:avLst/>
          </a:prstGeom>
          <a:effectLst>
            <a:outerShdw blurRad="50800" dist="762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3" name="รูปภาพ 33">
            <a:extLst>
              <a:ext uri="{FF2B5EF4-FFF2-40B4-BE49-F238E27FC236}">
                <a16:creationId xmlns:a16="http://schemas.microsoft.com/office/drawing/2014/main" id="{23E2F6E9-3F45-61E8-6E2D-FBF8C917F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896" y="2879553"/>
            <a:ext cx="5065744" cy="3371685"/>
          </a:xfrm>
          <a:prstGeom prst="rect">
            <a:avLst/>
          </a:prstGeom>
        </p:spPr>
      </p:pic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C12FEE7E-D059-1847-5B54-85B476F5E1B1}"/>
              </a:ext>
            </a:extLst>
          </p:cNvPr>
          <p:cNvSpPr txBox="1"/>
          <p:nvPr/>
        </p:nvSpPr>
        <p:spPr>
          <a:xfrm>
            <a:off x="983020" y="2879553"/>
            <a:ext cx="2474649" cy="830997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400" dirty="0">
                <a:latin typeface="FC Muffin" panose="02000000000000000000" pitchFamily="2" charset="0"/>
                <a:cs typeface="FC Muffin" panose="02000000000000000000" pitchFamily="2" charset="0"/>
              </a:rPr>
              <a:t>ธาตุเหล็ก แคลเชียม วิตามินรวมบี1 บี2 ทองแดง</a:t>
            </a:r>
          </a:p>
        </p:txBody>
      </p:sp>
    </p:spTree>
    <p:extLst>
      <p:ext uri="{BB962C8B-B14F-4D97-AF65-F5344CB8AC3E}">
        <p14:creationId xmlns:p14="http://schemas.microsoft.com/office/powerpoint/2010/main" val="1806765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1DAC3F7-064F-4C36-B1F6-B99AEA452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24" t="19693" r="21749" b="7121"/>
          <a:stretch/>
        </p:blipFill>
        <p:spPr bwMode="auto">
          <a:xfrm>
            <a:off x="1781175" y="566027"/>
            <a:ext cx="8420100" cy="59415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2149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DDDBFEA-3164-435B-BC20-82C3A478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การพิทักษ์สิทธิ์กลุ่มตัวอย่าง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CC08E42-DDD9-4BAD-9A24-AC4ECA7DA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08" y="1827214"/>
            <a:ext cx="10257367" cy="3880773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งานวิจัยนี้ได้รับการรับรองจากคณะกรรมการจริยธรรมการวิจัยของสำนักงานสาธารณสุขจังหวัดอุดรธานี เอกสารรับรองสิทธิ์เลขที่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UDREC 12566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และกลุ่มตัวอย่างได้รับการชี้แจงการพิทักษ์สิทธิ์ของผู้เข้าร่วมวิจัย ตามรายละเอียดในแบบฟอร์มการพิทักษ์สิทธิ์ของกลุ่มตัวอย่างภายหลังได้รับการชี้แจง ผู้ร่วมวิจัยลงนามยินยอมในเอกสารขอความยินยอมในการเข้าร่วมการวิจัย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0155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02643E-047F-494C-BEED-D63B960FB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ผลการศึกษา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6D69827-9061-4014-AF3B-AC6D31455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83" t="43289" r="24716" b="33475"/>
          <a:stretch/>
        </p:blipFill>
        <p:spPr bwMode="auto">
          <a:xfrm>
            <a:off x="1241245" y="2663033"/>
            <a:ext cx="8883266" cy="2383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614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2EB300F-DBFD-423B-B141-CBC672CC3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79" y="414291"/>
            <a:ext cx="8596668" cy="1320800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ผลการศึกษา</a:t>
            </a:r>
            <a:endParaRPr lang="en-US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8290A58-5EF0-4BB1-BF03-5C1BDB6BF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70" t="27351" r="24735" b="24036"/>
          <a:stretch/>
        </p:blipFill>
        <p:spPr bwMode="auto">
          <a:xfrm>
            <a:off x="1594818" y="1373960"/>
            <a:ext cx="7661429" cy="4301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531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BE4B796-BD45-4F9F-A017-15305BE6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บทนำ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แผนภูมิ 3">
            <a:extLst>
              <a:ext uri="{FF2B5EF4-FFF2-40B4-BE49-F238E27FC236}">
                <a16:creationId xmlns:a16="http://schemas.microsoft.com/office/drawing/2014/main" id="{A7EA1C0B-F910-41B6-8323-E4D4F8B1A0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96574"/>
              </p:ext>
            </p:extLst>
          </p:nvPr>
        </p:nvGraphicFramePr>
        <p:xfrm>
          <a:off x="402915" y="1385379"/>
          <a:ext cx="5467165" cy="37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แผนภูมิ 4">
            <a:extLst>
              <a:ext uri="{FF2B5EF4-FFF2-40B4-BE49-F238E27FC236}">
                <a16:creationId xmlns:a16="http://schemas.microsoft.com/office/drawing/2014/main" id="{101A4E8E-467A-4333-B1CE-C864CB4F95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220980"/>
              </p:ext>
            </p:extLst>
          </p:nvPr>
        </p:nvGraphicFramePr>
        <p:xfrm>
          <a:off x="6505575" y="1385379"/>
          <a:ext cx="5124450" cy="3704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1EFC97A5-E8DA-489C-AB0F-B65CEF5918BB}"/>
              </a:ext>
            </a:extLst>
          </p:cNvPr>
          <p:cNvSpPr txBox="1"/>
          <p:nvPr/>
        </p:nvSpPr>
        <p:spPr>
          <a:xfrm>
            <a:off x="1838325" y="5162550"/>
            <a:ext cx="376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สำนักนโยบายและยุทธศาสตร์ กระทรวงสาธารณสุข, 2561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A2A4508-9B9F-4296-9177-5F3A549DC75B}"/>
              </a:ext>
            </a:extLst>
          </p:cNvPr>
          <p:cNvSpPr txBox="1"/>
          <p:nvPr/>
        </p:nvSpPr>
        <p:spPr>
          <a:xfrm>
            <a:off x="7934325" y="5162550"/>
            <a:ext cx="376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รายงานการสำรวจภาวะสุขภาพอนามัยคนไทย, 2562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0732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65BDAE-3ADF-4EED-A0BB-E8847F9B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ผลการศึกษา</a:t>
            </a:r>
            <a:endParaRPr lang="en-US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00448DE-89E2-47E0-8C08-D4688504B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34" t="39944" r="23606" b="31114"/>
          <a:stretch/>
        </p:blipFill>
        <p:spPr bwMode="auto">
          <a:xfrm>
            <a:off x="851394" y="1949177"/>
            <a:ext cx="9015506" cy="2978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9454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BBB4C61-2D49-474F-817D-A28C5A2B4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การอภิปรายผล</a:t>
            </a:r>
            <a:br>
              <a:rPr lang="en-US" sz="1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F3EF1A2-4D17-4108-9C12-4DD8B94E3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058" y="1488613"/>
            <a:ext cx="11162242" cy="4759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สอดคล้องกับการศึกษาของ </a:t>
            </a: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เบญจมาศ ถาดแสง และพีรนุช ลาเซอร์ (2021) พบว่า การมีส่วนร่วมของชุมชนในการสร้างเสริมสุขภาพส่งผลต่อพฤติกรรมการดูแลตนเองดีขึ้นแตกต่างจากก่อนการเข้าร่วมโครงการอย่างมีนัยสำคัญทางสถิติ (</a:t>
            </a:r>
            <a:r>
              <a:rPr lang="en-US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p&lt;.001</a:t>
            </a: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</a:p>
          <a:p>
            <a:pPr marL="0" indent="0">
              <a:buNone/>
            </a:pPr>
            <a:endParaRPr lang="th-TH" sz="28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จิตราวดี สอนวงศา (2020) รูปแบบส่งเสริมพฤติกรรมสุขภาพแบบมีส่วนร่วมในผู้ป่วยเบาหวานที่ควบคุมน้ำตาลไม่ได้ ส่งผลให้ค่าเฉลี่ยนน้ำตาลสะสมลดลง แตกต่างจากก่อนเข้าร่วมโปรแกรมอย่างมีนัยสำคัญทางสถิติ (</a:t>
            </a:r>
            <a:r>
              <a:rPr lang="en-US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P&lt; .05</a:t>
            </a: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en-US" sz="2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2431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D8765F5-9930-497D-80A6-B2758F0A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ข้อเสนอแนะในการนำผลการวิจัยไปใช้</a:t>
            </a:r>
            <a:r>
              <a:rPr lang="th-TH" sz="36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br>
              <a:rPr lang="en-US" sz="36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6A07F66-D612-4E39-8788-4DEEA3F7F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90651"/>
            <a:ext cx="10457391" cy="4650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โปรแกรมส่งเสริมพฤติกรรมดูแลตนเองโดยการมีส่วนร่วมของชุมชน เพื่อควบคุมน้ำตาลผู้ป่วยเบาหวานโรงพยาบาลหนองหาน อำเภอหนองหาน จ.อุดรธานี นี้ตาม </a:t>
            </a:r>
            <a:r>
              <a:rPr lang="en-US" sz="28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Nonghan</a:t>
            </a:r>
            <a:r>
              <a:rPr lang="en-US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Model</a:t>
            </a: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ทำ ให้ผู้ป่วยเบาหวานมีการปรับเปลี่ยนพฤติกรรมในการดูแลตนเองดีขึ้น </a:t>
            </a:r>
          </a:p>
          <a:p>
            <a:pPr marL="0" indent="0">
              <a:buNone/>
            </a:pP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ควรขยายผลรูปแบบไปใช้ให้ครอบคลุมทุก รพ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สต. ในสังกัดอำเภอหนองหาน และ</a:t>
            </a: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เพิ่มระยะเวลาการติดตามพฤติกรรมสุขภาพ 6 เดือน และ 1 ปี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7974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8735A55-4EFB-4E53-B8D3-FF738002BB26}"/>
              </a:ext>
            </a:extLst>
          </p:cNvPr>
          <p:cNvSpPr/>
          <p:nvPr/>
        </p:nvSpPr>
        <p:spPr>
          <a:xfrm>
            <a:off x="1962150" y="2967334"/>
            <a:ext cx="76676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  <a:endParaRPr lang="th-TH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5668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5EA4A76-988C-41DA-8802-2C804E3D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18" y="289203"/>
            <a:ext cx="8702232" cy="672822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บทนำ</a:t>
            </a:r>
            <a:endParaRPr lang="en-US" dirty="0"/>
          </a:p>
        </p:txBody>
      </p:sp>
      <p:graphicFrame>
        <p:nvGraphicFramePr>
          <p:cNvPr id="4" name="แผนภูมิ 3">
            <a:extLst>
              <a:ext uri="{FF2B5EF4-FFF2-40B4-BE49-F238E27FC236}">
                <a16:creationId xmlns:a16="http://schemas.microsoft.com/office/drawing/2014/main" id="{DDE5BFDB-0D87-43E4-B34B-BAAB8C08CD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990173"/>
              </p:ext>
            </p:extLst>
          </p:nvPr>
        </p:nvGraphicFramePr>
        <p:xfrm>
          <a:off x="6181725" y="1610003"/>
          <a:ext cx="5219700" cy="324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6BFE642-1513-4E67-9814-FD07B7C7A370}"/>
              </a:ext>
            </a:extLst>
          </p:cNvPr>
          <p:cNvSpPr txBox="1"/>
          <p:nvPr/>
        </p:nvSpPr>
        <p:spPr>
          <a:xfrm>
            <a:off x="8185593" y="6063734"/>
            <a:ext cx="376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สสจ.อุดรธานี. ณ.วันที่ 16 ม.ค. 2565)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แผนภูมิ 5">
            <a:extLst>
              <a:ext uri="{FF2B5EF4-FFF2-40B4-BE49-F238E27FC236}">
                <a16:creationId xmlns:a16="http://schemas.microsoft.com/office/drawing/2014/main" id="{8A8F5045-6C5D-49EB-BBB4-22FEDBB79C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881069"/>
              </p:ext>
            </p:extLst>
          </p:nvPr>
        </p:nvGraphicFramePr>
        <p:xfrm>
          <a:off x="346518" y="1676817"/>
          <a:ext cx="5400675" cy="3434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F907E330-A54D-482B-8873-A636CED79E18}"/>
              </a:ext>
            </a:extLst>
          </p:cNvPr>
          <p:cNvSpPr txBox="1">
            <a:spLocks/>
          </p:cNvSpPr>
          <p:nvPr/>
        </p:nvSpPr>
        <p:spPr>
          <a:xfrm>
            <a:off x="1899093" y="701110"/>
            <a:ext cx="8702232" cy="672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อำเภอหนองหาน จังหวัดอุดรธานี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5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1F312B5-D738-43FC-AF81-04EA08C9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247650"/>
            <a:ext cx="8596668" cy="1320800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บทนำ</a:t>
            </a:r>
            <a:endParaRPr lang="en-US" dirty="0"/>
          </a:p>
        </p:txBody>
      </p:sp>
      <p:graphicFrame>
        <p:nvGraphicFramePr>
          <p:cNvPr id="4" name="แผนภูมิ 3">
            <a:extLst>
              <a:ext uri="{FF2B5EF4-FFF2-40B4-BE49-F238E27FC236}">
                <a16:creationId xmlns:a16="http://schemas.microsoft.com/office/drawing/2014/main" id="{FFE879FA-8A75-4349-A1BD-3CC61C5C91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868682"/>
              </p:ext>
            </p:extLst>
          </p:nvPr>
        </p:nvGraphicFramePr>
        <p:xfrm>
          <a:off x="423777" y="1289054"/>
          <a:ext cx="5447241" cy="329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ตัวเชื่อมต่อตรง 5">
            <a:extLst>
              <a:ext uri="{FF2B5EF4-FFF2-40B4-BE49-F238E27FC236}">
                <a16:creationId xmlns:a16="http://schemas.microsoft.com/office/drawing/2014/main" id="{E160D5C0-861C-4719-930E-6F28CF3B8365}"/>
              </a:ext>
            </a:extLst>
          </p:cNvPr>
          <p:cNvCxnSpPr/>
          <p:nvPr/>
        </p:nvCxnSpPr>
        <p:spPr>
          <a:xfrm>
            <a:off x="706746" y="2381250"/>
            <a:ext cx="50673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3D86B49-ED86-4040-BEFA-B317D379B944}"/>
              </a:ext>
            </a:extLst>
          </p:cNvPr>
          <p:cNvSpPr txBox="1"/>
          <p:nvPr/>
        </p:nvSpPr>
        <p:spPr>
          <a:xfrm>
            <a:off x="423777" y="5301447"/>
            <a:ext cx="10700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spc="-20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การคืนข้อมูลผ่านระบบรายงานของ สสจ.อุดรธานี </a:t>
            </a:r>
          </a:p>
          <a:p>
            <a:pPr marL="285750" indent="-285750">
              <a:buFontTx/>
              <a:buChar char="-"/>
            </a:pPr>
            <a:r>
              <a:rPr lang="th-TH" sz="2800" spc="-20" dirty="0" err="1">
                <a:ea typeface="Cordia New" panose="020B0304020202020204" pitchFamily="34" charset="-34"/>
                <a:cs typeface="TH SarabunPSK" panose="020B0500040200020003" pitchFamily="34" charset="-34"/>
              </a:rPr>
              <a:t>ผป</a:t>
            </a:r>
            <a:r>
              <a:rPr lang="th-TH" sz="2800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 เบาหวาน</a:t>
            </a:r>
            <a:r>
              <a:rPr lang="th-TH" sz="2800" spc="-20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ตัดนิ้วเท้า ตัดเท้า ตัดขา รายใหม่เพิ่มขึ้นจาก 4 ราย ในปี 2564 เป็น 8 ราย ในปี 2565</a:t>
            </a:r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5165B500-F70F-4927-8785-60A1EC56BE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909413"/>
              </p:ext>
            </p:extLst>
          </p:nvPr>
        </p:nvGraphicFramePr>
        <p:xfrm>
          <a:off x="6074132" y="1219200"/>
          <a:ext cx="5637740" cy="3365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32FF7092-10E0-458B-933D-95ED298FFD2D}"/>
              </a:ext>
            </a:extLst>
          </p:cNvPr>
          <p:cNvSpPr txBox="1"/>
          <p:nvPr/>
        </p:nvSpPr>
        <p:spPr>
          <a:xfrm>
            <a:off x="8223693" y="4664929"/>
            <a:ext cx="376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สสจ.อุดรธานี. ณ.วันที่ 16 ม.ค. 2565)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929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04DED1C-A051-40F3-9E2A-73618769D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การทบทวนวรรณกรรม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03D610E-D9CE-4EEE-98BE-A21FF125D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924" y="1589089"/>
            <a:ext cx="940117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การมีส่วนร่วมของชุมชนเป็นกลยุทธ์ในการพัฒนาศักยภาพของชุมชนให้สามารถคิดวิเคราะห์ วางแผนดำเนินการ และติดตามประเมินการแก้ปัญหาของชุมชนได้อย่างเป็นรูปธรรม และการจัดกิจกรรมที่สอดคล้องกับบริบทของชุมชนจะทำให้กิจกรรมเกิดความร่วมมือและยั่งยืน (ณรงค์ ด้วงปาน, รัตน์ชนก ไตร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วรร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ณ์, กิตติพร เนาว์สุวรรณ (2020) เบญจมาศ ถาดแสง, พีรนุช ลาเซอร์. (2018).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806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E092DB-1AE5-4D36-BA75-43DFFDA8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59" y="409575"/>
            <a:ext cx="8596668" cy="1320800"/>
          </a:xfrm>
        </p:spPr>
        <p:txBody>
          <a:bodyPr/>
          <a:lstStyle/>
          <a:p>
            <a:r>
              <a:rPr lang="th-TH" sz="3600" b="1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วัตถุประสงค์การศึกษา</a:t>
            </a:r>
            <a:br>
              <a:rPr lang="en-US" sz="36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8C28202-3F22-4263-822C-E905062E2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171574"/>
            <a:ext cx="10077450" cy="5400675"/>
          </a:xfrm>
        </p:spPr>
        <p:txBody>
          <a:bodyPr>
            <a:normAutofit/>
          </a:bodyPr>
          <a:lstStyle/>
          <a:p>
            <a:pPr marL="0" lvl="0" indent="0" algn="thaiDist">
              <a:lnSpc>
                <a:spcPct val="107000"/>
              </a:lnSpc>
              <a:buNone/>
              <a:tabLst>
                <a:tab pos="628650" algn="l"/>
                <a:tab pos="685800" algn="l"/>
              </a:tabLst>
            </a:pP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เพื่อศึกษาสถานการณ์และสภาพปัญหาการจัดการตนเองของผู้ป่วยเบาหวาน โรงพยาบาลหนองหาน อำเภอหนองหาน จ.อุดรธานี </a:t>
            </a:r>
          </a:p>
          <a:p>
            <a:pPr marL="0" lvl="0" indent="0" algn="thaiDist">
              <a:lnSpc>
                <a:spcPct val="107000"/>
              </a:lnSpc>
              <a:buNone/>
              <a:tabLst>
                <a:tab pos="628650" algn="l"/>
                <a:tab pos="685800" algn="l"/>
              </a:tabLst>
            </a:pPr>
            <a:endParaRPr lang="th-TH" sz="2800" dirty="0">
              <a:solidFill>
                <a:srgbClr val="252525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lvl="0" indent="0" algn="thaiDist">
              <a:lnSpc>
                <a:spcPct val="107000"/>
              </a:lnSpc>
              <a:buNone/>
              <a:tabLst>
                <a:tab pos="628650" algn="l"/>
                <a:tab pos="685800" algn="l"/>
              </a:tabLst>
            </a:pPr>
            <a:r>
              <a:rPr lang="th-TH" sz="2800" dirty="0">
                <a:solidFill>
                  <a:srgbClr val="252525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 </a:t>
            </a: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เพื่อพัฒนาโปรแกรมส่งเสริมพฤติกรรมดูแลตนเองโดยการมีส่วนร่วมของชุมชน เพื่อควบคุมน้ำตาล</a:t>
            </a:r>
          </a:p>
          <a:p>
            <a:pPr marL="0" lvl="0" indent="0" algn="thaiDist">
              <a:lnSpc>
                <a:spcPct val="107000"/>
              </a:lnSpc>
              <a:buNone/>
              <a:tabLst>
                <a:tab pos="628650" algn="l"/>
                <a:tab pos="685800" algn="l"/>
              </a:tabLst>
            </a:pP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ผู้ป่วยเบาหวาน โรงพยาบาลหนองหาน อำเภอหนองหาน จ.อุดรธานี </a:t>
            </a:r>
          </a:p>
          <a:p>
            <a:pPr marL="0" lvl="0" indent="0" algn="thaiDist">
              <a:lnSpc>
                <a:spcPct val="107000"/>
              </a:lnSpc>
              <a:buNone/>
              <a:tabLst>
                <a:tab pos="628650" algn="l"/>
                <a:tab pos="685800" algn="l"/>
              </a:tabLst>
            </a:pPr>
            <a:endParaRPr lang="th-TH" sz="2800" dirty="0">
              <a:solidFill>
                <a:srgbClr val="252525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lvl="0" indent="0" algn="thaiDist">
              <a:lnSpc>
                <a:spcPct val="107000"/>
              </a:lnSpc>
              <a:buNone/>
              <a:tabLst>
                <a:tab pos="628650" algn="l"/>
                <a:tab pos="685800" algn="l"/>
              </a:tabLst>
            </a:pP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 เพื่อประเมินผลลัพธ์ของการพัฒนาโปรแกรมส่งเสริมพฤติกรรมดูแลตนเองโดยการมีส่วนร่วมของชุมชน </a:t>
            </a:r>
          </a:p>
          <a:p>
            <a:pPr marL="0" lvl="0" indent="0" algn="thaiDi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  <a:tabLst>
                <a:tab pos="628650" algn="l"/>
                <a:tab pos="685800" algn="l"/>
              </a:tabLst>
            </a:pP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เพื่อควบคุมน้ำตาลผู้ป่วยเบาหวานโรงพยาบาลหนองหาน อำเภอหนองหาน จ.อุดรธานี</a:t>
            </a:r>
            <a:endParaRPr lang="en-US" sz="2800" dirty="0">
              <a:solidFill>
                <a:srgbClr val="252525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738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BA255C3-06EA-4523-86EF-DAD12303A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13" y="3131680"/>
            <a:ext cx="8596668" cy="1320800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กรอบแนวคิด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75230AB-511F-40F5-96F6-0E19739F1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160" y="491807"/>
            <a:ext cx="4225290" cy="738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R1: 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วิเคราะห์สถานการณ์ ปัญหาที่เกี่ยวข้องกับการควบคุมน้ำตาลในเลือด</a:t>
            </a:r>
            <a:endParaRPr lang="en-US" sz="2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FA9D050-386E-4352-9B0B-3206955AC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160" y="2328027"/>
            <a:ext cx="4225290" cy="4726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D1: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พัฒนาโปรแกรมฯ</a:t>
            </a:r>
            <a:endParaRPr lang="en-US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1E498E2-ED36-48CC-836C-16C872945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160" y="3195992"/>
            <a:ext cx="4225290" cy="34905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</a:t>
            </a: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en-US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ศึกษาประสิทธิผลของโปรแกรม </a:t>
            </a:r>
            <a:r>
              <a:rPr lang="en-US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pc="-2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โปรแกรมส่งเสริมฯ </a:t>
            </a:r>
            <a:r>
              <a:rPr lang="en-US" spc="-2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Nonghan</a:t>
            </a:r>
            <a:r>
              <a:rPr lang="en-US" spc="-2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Model</a:t>
            </a:r>
            <a:r>
              <a:rPr lang="th-TH" spc="-2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การเข้าถึงข้อมูลสุขภาพและการตั้งเป้าหมาย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 การจัดการตนเอง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 ประเมินผลการจัดการตนเอง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 การตัดสินใจเกี่ยวกับสภาวะสุขภาพและการเลือกปฏิบัติที่ถูกต้อง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 การรู้เท่าทันสื่อด้านสุขภาพ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 การจัดการตนเองเพื่อลดความเสี่ยงต่อโรคแทรกซ้อน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 กิจกรรม </a:t>
            </a:r>
            <a:r>
              <a:rPr lang="en-US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Family Care Team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FCE84F87-A007-42E5-806E-406719477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512" y="161767"/>
            <a:ext cx="4432453" cy="11709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ประเมินพฤติกรรมสุขภาพ 5 ด้าน </a:t>
            </a:r>
            <a:endParaRPr lang="en-US" sz="2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ประเมินการจัดการตนเอง</a:t>
            </a:r>
            <a:endParaRPr lang="en-US" sz="2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วิเคราะห์รูปแบบการส่งเสริมพฤติกรรมสุขภาพ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การให้สุขศึกษา</a:t>
            </a:r>
            <a:endParaRPr lang="en-US" sz="2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4EDB2774-AC9D-4053-8DE4-FD98B335B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512" y="1985723"/>
            <a:ext cx="4402609" cy="14432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คืนข้อมูลผู้มีส่วนได้ส่วนเสีย </a:t>
            </a:r>
            <a:endParaRPr lang="en-US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800"/>
              </a:spcAft>
            </a:pP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Focus </a:t>
            </a: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group 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discussion</a:t>
            </a:r>
          </a:p>
          <a:p>
            <a:pPr>
              <a:spcAft>
                <a:spcPts val="800"/>
              </a:spcAft>
            </a:pP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Public hearing</a:t>
            </a:r>
          </a:p>
          <a:p>
            <a:pPr>
              <a:spcAft>
                <a:spcPts val="800"/>
              </a:spcAft>
            </a:pP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en-US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9" name="ลูกศร: ลง 8">
            <a:extLst>
              <a:ext uri="{FF2B5EF4-FFF2-40B4-BE49-F238E27FC236}">
                <a16:creationId xmlns:a16="http://schemas.microsoft.com/office/drawing/2014/main" id="{92FFD416-EE9D-4C22-84D9-3ADE70F1DEF7}"/>
              </a:ext>
            </a:extLst>
          </p:cNvPr>
          <p:cNvSpPr/>
          <p:nvPr/>
        </p:nvSpPr>
        <p:spPr>
          <a:xfrm>
            <a:off x="9326765" y="1417047"/>
            <a:ext cx="453390" cy="499745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ลูกศร: ลง 9">
            <a:extLst>
              <a:ext uri="{FF2B5EF4-FFF2-40B4-BE49-F238E27FC236}">
                <a16:creationId xmlns:a16="http://schemas.microsoft.com/office/drawing/2014/main" id="{68D2A388-AF90-4B63-8FB4-4234F7857543}"/>
              </a:ext>
            </a:extLst>
          </p:cNvPr>
          <p:cNvSpPr/>
          <p:nvPr/>
        </p:nvSpPr>
        <p:spPr>
          <a:xfrm>
            <a:off x="9325426" y="3582270"/>
            <a:ext cx="453390" cy="499745"/>
          </a:xfrm>
          <a:prstGeom prst="downArrow">
            <a:avLst/>
          </a:prstGeom>
          <a:solidFill>
            <a:schemeClr val="accent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8BD268A2-7056-4EDB-B332-612888010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512" y="4155160"/>
            <a:ext cx="4337375" cy="12102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ประเมินผล</a:t>
            </a:r>
            <a:endParaRPr lang="en-US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พฤติกรรมสุขภาพ 5 ด้าน</a:t>
            </a:r>
            <a:endParaRPr lang="en-US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ค่าน้ำตาลสะสม</a:t>
            </a:r>
            <a:endParaRPr lang="en-US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800"/>
              </a:spcAft>
            </a:pP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en-US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289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31E90FA-32AC-433F-90D5-9CBAE9E4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1162241" cy="764713"/>
          </a:xfrm>
        </p:spPr>
        <p:txBody>
          <a:bodyPr>
            <a:normAutofit fontScale="90000"/>
          </a:bodyPr>
          <a:lstStyle/>
          <a:p>
            <a:r>
              <a:rPr lang="th-TH" sz="40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วิธีดำเนินการวิจัย</a:t>
            </a:r>
            <a:br>
              <a:rPr lang="en-US" sz="1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205878E-9A6B-4D3A-8D45-83EDA661C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4313"/>
            <a:ext cx="11257491" cy="4874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การวิจัยครั้งนี้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 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R&amp;D research 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ใช้กรอบแนวคิดการจัดการตนเอง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ร่วมกับการเก็บข้อมูล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เชิงปริมาณและคุณภาพ </a:t>
            </a:r>
            <a:r>
              <a:rPr lang="en-US" sz="32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(Mixed Method) </a:t>
            </a:r>
            <a:r>
              <a:rPr lang="th-TH" sz="32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แบ่งออกเป็น </a:t>
            </a:r>
            <a:r>
              <a:rPr lang="en-US" sz="32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 </a:t>
            </a:r>
            <a:r>
              <a:rPr lang="th-TH" sz="32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ระยะ คือ </a:t>
            </a:r>
          </a:p>
          <a:p>
            <a:pPr marL="0" indent="0">
              <a:buNone/>
            </a:pPr>
            <a:endParaRPr lang="en-US" sz="3200" dirty="0">
              <a:solidFill>
                <a:srgbClr val="252525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ระยะที่ 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การวิเคราะห์สถานการณ์ประกอบด้วย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4 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ขั้นตอน (ศึกษาในกลุ่มตัวอย่าง 109 คน)</a:t>
            </a:r>
          </a:p>
          <a:p>
            <a:pPr marL="0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1.1 </a:t>
            </a:r>
            <a:r>
              <a:rPr lang="th-TH" sz="32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การศึกษาสถานการณ์การควบคุมระดับน้ำตาลในเลือดของผู้ป่วยเบาหวาน</a:t>
            </a:r>
            <a:endParaRPr lang="th-TH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1.2 การศึกษาปัจจัยด้านพฤติกรรมในการควบคุมระดับน้ำตาล</a:t>
            </a:r>
          </a:p>
          <a:p>
            <a:pPr marL="0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1.3 </a:t>
            </a:r>
            <a:r>
              <a:rPr lang="th-TH" sz="32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การศึกษาสภาพปัญหาการจัดการตนเองของผู้ป่วย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50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F84636F-A4F2-4A81-A319-DF1E7DE1C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วิธีดำเนินการวิจัย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E9C3312-D9C1-4180-9629-969B47867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09" y="1617664"/>
            <a:ext cx="10390716" cy="4630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ระยะที่ </a:t>
            </a:r>
            <a:r>
              <a:rPr lang="en-US" sz="2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en-US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การพัฒนาโปรแกรมส่งเสริมพฤติกรรมดูแลตนเองโดยการมีส่วนร่วมของชุมชน เพื่อควบคุมน้ำตาลผู้ป่วยเบาหวานโรงพยาบาลหนองหาน อำเภอหนองหาน จ.อุดรธานี</a:t>
            </a:r>
            <a:endParaRPr lang="en-US" sz="2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3 ขั้นตอน</a:t>
            </a:r>
          </a:p>
          <a:p>
            <a:pPr marL="0" indent="0">
              <a:buNone/>
            </a:pP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2.1 จัดเวทีประชุมเพื่อคืนข้อมูลจากข้อค้นพบในระยะที่ </a:t>
            </a:r>
            <a:r>
              <a:rPr lang="en-US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endParaRPr lang="th-TH" sz="2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2.2 </a:t>
            </a: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การสร้างการมีส่วนร่วมของกลุ่มตัวอย่าง </a:t>
            </a:r>
            <a:r>
              <a:rPr lang="en-US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Focus group discussion) </a:t>
            </a: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 </a:t>
            </a:r>
            <a:r>
              <a:rPr lang="en-US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 </a:t>
            </a: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กลุ่มๆ ละ </a:t>
            </a:r>
            <a:r>
              <a:rPr lang="en-US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20 </a:t>
            </a: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ราย 		     </a:t>
            </a:r>
            <a:r>
              <a:rPr lang="th-TH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เก็บข้อมูลเชิงคุณภาพ การวิเคราะห์ข้อมูลเชิงเนื้อหา (</a:t>
            </a:r>
            <a:r>
              <a:rPr lang="en-US" sz="2800" dirty="0">
                <a:solidFill>
                  <a:srgbClr val="25252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Content analysis)</a:t>
            </a:r>
            <a:endParaRPr lang="th-TH" sz="2800" dirty="0">
              <a:solidFill>
                <a:srgbClr val="252525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>
                <a:solidFill>
                  <a:srgbClr val="252525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2.3 </a:t>
            </a: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ประชาพิจารณ์ เพื่อหาข้อสรุปรูปแบบการจัดการตนเอง </a:t>
            </a:r>
            <a:endParaRPr lang="en-US" sz="2800" dirty="0">
              <a:solidFill>
                <a:srgbClr val="252525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6310572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432</TotalTime>
  <Words>1291</Words>
  <Application>Microsoft Office PowerPoint</Application>
  <PresentationFormat>แบบจอกว้าง</PresentationFormat>
  <Paragraphs>113</Paragraphs>
  <Slides>23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29" baseType="lpstr">
      <vt:lpstr>Arial</vt:lpstr>
      <vt:lpstr>FC Muffin</vt:lpstr>
      <vt:lpstr>TH SarabunPSK</vt:lpstr>
      <vt:lpstr>Trebuchet MS</vt:lpstr>
      <vt:lpstr>Wingdings 3</vt:lpstr>
      <vt:lpstr>เหลี่ยมเพชร</vt:lpstr>
      <vt:lpstr>การพัฒนาโปรแกรมส่งเสริมพฤติกรรมดูแลตนเองโดยการมีส่วนร่วมของชุมชน เพื่อควบคุมน้ำตาล ผู้ป่วยเบาหวาน โรงพยาบาลหนองหาน  จ.อุดรธานี (Development of a health promotion behavior program with community participation for uncontrolled diabetic patients Nonghan Hospital Amphur Nonghan Udonthani.) </vt:lpstr>
      <vt:lpstr>บทนำ</vt:lpstr>
      <vt:lpstr>บทนำ</vt:lpstr>
      <vt:lpstr>บทนำ</vt:lpstr>
      <vt:lpstr>การทบทวนวรรณกรรม</vt:lpstr>
      <vt:lpstr>วัตถุประสงค์การศึกษา </vt:lpstr>
      <vt:lpstr>กรอบแนวคิด</vt:lpstr>
      <vt:lpstr>วิธีดำเนินการวิจัย </vt:lpstr>
      <vt:lpstr>วิธีดำเนินการวิจัย</vt:lpstr>
      <vt:lpstr>วิธีดำเนินการวิจัย</vt:lpstr>
      <vt:lpstr>เครื่องมือที่ใช้ในการทดลอง</vt:lpstr>
      <vt:lpstr>เครื่องมือที่ใช้ในการเก็บรวบรวมข้อมูล  </vt:lpstr>
      <vt:lpstr>งานนำเสนอ PowerPoint</vt:lpstr>
      <vt:lpstr>ข้าวต้มปลากะพง + นมจืด+ส้ม 1 ผล </vt:lpstr>
      <vt:lpstr> ต้มยำไก่+ข้าวกล้อง1/2ทัพพี+กล้วย1/2ผล</vt:lpstr>
      <vt:lpstr>งานนำเสนอ PowerPoint</vt:lpstr>
      <vt:lpstr>การพิทักษ์สิทธิ์กลุ่มตัวอย่าง</vt:lpstr>
      <vt:lpstr>ผลการศึกษา</vt:lpstr>
      <vt:lpstr>ผลการศึกษา</vt:lpstr>
      <vt:lpstr>ผลการศึกษา</vt:lpstr>
      <vt:lpstr>การอภิปรายผล </vt:lpstr>
      <vt:lpstr>ข้อเสนอแนะในการนำผลการวิจัยไปใช้  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การพัฒนาโปรแกรมส่งเสริมพฤติกรรมดูแลตนเองโดยการมีส่วนร่วมของชุมชน เพื่อควบคุมน้ำตาล ผู้ป่วยเบาหวาน โรงพยาบาลหนองหาน อำเภอหนองหาน จ.อุดรธานี (Development of a health promotion behavior program with community participation for uncontrolled diabetic patients Nonghan Hospital  Amphur Nonghan Udonthani.)</dc:title>
  <dc:creator>Nueng W</dc:creator>
  <cp:lastModifiedBy>Rojana Warawit</cp:lastModifiedBy>
  <cp:revision>32</cp:revision>
  <dcterms:created xsi:type="dcterms:W3CDTF">2023-08-01T07:14:37Z</dcterms:created>
  <dcterms:modified xsi:type="dcterms:W3CDTF">2023-08-21T05:34:33Z</dcterms:modified>
</cp:coreProperties>
</file>